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Libre Franklin"/>
      <p:regular r:id="rId20"/>
      <p:bold r:id="rId21"/>
      <p:italic r:id="rId22"/>
      <p:boldItalic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Libre Franklin Medium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ibreFranklin-regular.fntdata"/><Relationship Id="rId22" Type="http://schemas.openxmlformats.org/officeDocument/2006/relationships/font" Target="fonts/LibreFranklin-italic.fntdata"/><Relationship Id="rId21" Type="http://schemas.openxmlformats.org/officeDocument/2006/relationships/font" Target="fonts/LibreFranklin-bold.fntdata"/><Relationship Id="rId24" Type="http://schemas.openxmlformats.org/officeDocument/2006/relationships/font" Target="fonts/Roboto-regular.fntdata"/><Relationship Id="rId23" Type="http://schemas.openxmlformats.org/officeDocument/2006/relationships/font" Target="fonts/LibreFranklin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LibreFranklinMedium-regular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ibreFranklin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ibreFranklinMedium-boldItalic.fntdata"/><Relationship Id="rId30" Type="http://schemas.openxmlformats.org/officeDocument/2006/relationships/font" Target="fonts/LibreFranklinMedium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25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0875064ff9_2_6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20875064ff9_2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0875064ff9_2_9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05" name="Google Shape;205;g20875064ff9_2_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0875064ff9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0875064ff9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08aa87cd3f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08aa87cd3f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08804ce08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08804ce08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0875064ff9_2_8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20875064ff9_2_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0875064ff9_2_8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20875064ff9_2_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0875064ff9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0875064ff9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08b4ec8fb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08b4ec8fb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0875064ff9_2_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20875064ff9_2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0875064ff9_2_10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7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34354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20875064ff9_2_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0875064ff9_2_1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20875064ff9_2_1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0875064ff9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0875064ff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4229100" y="228601"/>
            <a:ext cx="4114800" cy="18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mpact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229100" y="2171700"/>
            <a:ext cx="411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F5C09F"/>
              </a:buClr>
              <a:buSzPts val="1800"/>
              <a:buNone/>
              <a:defRPr sz="1800">
                <a:solidFill>
                  <a:srgbClr val="F5C09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" type="body"/>
          </p:nvPr>
        </p:nvSpPr>
        <p:spPr>
          <a:xfrm rot="5400000">
            <a:off x="2943150" y="-885750"/>
            <a:ext cx="3257700" cy="75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type="title"/>
          </p:nvPr>
        </p:nvSpPr>
        <p:spPr>
          <a:xfrm rot="5400000">
            <a:off x="5537550" y="1708594"/>
            <a:ext cx="42411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2"/>
          <p:cNvSpPr txBox="1"/>
          <p:nvPr>
            <p:ph idx="1" type="body"/>
          </p:nvPr>
        </p:nvSpPr>
        <p:spPr>
          <a:xfrm rot="5400000">
            <a:off x="1680000" y="-605906"/>
            <a:ext cx="4241100" cy="60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type="ctrTitle"/>
          </p:nvPr>
        </p:nvSpPr>
        <p:spPr>
          <a:xfrm>
            <a:off x="4229100" y="228601"/>
            <a:ext cx="4114800" cy="18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mpact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" type="subTitle"/>
          </p:nvPr>
        </p:nvSpPr>
        <p:spPr>
          <a:xfrm>
            <a:off x="4229100" y="2171700"/>
            <a:ext cx="411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F5C09F"/>
              </a:buClr>
              <a:buSzPts val="1800"/>
              <a:buNone/>
              <a:defRPr sz="1800">
                <a:solidFill>
                  <a:srgbClr val="F5C09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5943600" y="628650"/>
            <a:ext cx="2743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Impact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descr="An empty placeholder to add an image. Click on the placeholder and select the image that you wish to add" id="84" name="Google Shape;84;p15"/>
          <p:cNvSpPr/>
          <p:nvPr>
            <p:ph idx="2" type="pic"/>
          </p:nvPr>
        </p:nvSpPr>
        <p:spPr>
          <a:xfrm>
            <a:off x="0" y="0"/>
            <a:ext cx="54291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5943601" y="2343150"/>
            <a:ext cx="27432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86" name="Google Shape;86;p15"/>
          <p:cNvSpPr/>
          <p:nvPr/>
        </p:nvSpPr>
        <p:spPr>
          <a:xfrm>
            <a:off x="5429250" y="0"/>
            <a:ext cx="171600" cy="5143500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800100" y="1257300"/>
            <a:ext cx="75438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16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6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>
            <a:off x="0" y="0"/>
            <a:ext cx="5600700" cy="5143500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95" name="Google Shape;95;p17"/>
          <p:cNvSpPr txBox="1"/>
          <p:nvPr>
            <p:ph type="title"/>
          </p:nvPr>
        </p:nvSpPr>
        <p:spPr>
          <a:xfrm>
            <a:off x="5943600" y="628650"/>
            <a:ext cx="2743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Impact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57200" y="628650"/>
            <a:ext cx="46293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1pPr>
            <a:lvl2pPr indent="-32385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/>
            </a:lvl3pPr>
            <a:lvl4pPr indent="-3048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4pPr>
            <a:lvl5pPr indent="-3048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5pPr>
            <a:lvl6pPr indent="-32385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97" name="Google Shape;97;p17"/>
          <p:cNvSpPr txBox="1"/>
          <p:nvPr>
            <p:ph idx="2" type="body"/>
          </p:nvPr>
        </p:nvSpPr>
        <p:spPr>
          <a:xfrm>
            <a:off x="5943602" y="2343150"/>
            <a:ext cx="27432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800100" y="1257301"/>
            <a:ext cx="36348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1" name="Google Shape;101;p18"/>
          <p:cNvSpPr txBox="1"/>
          <p:nvPr>
            <p:ph idx="2" type="body"/>
          </p:nvPr>
        </p:nvSpPr>
        <p:spPr>
          <a:xfrm>
            <a:off x="4709160" y="1257301"/>
            <a:ext cx="36348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p18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18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795338" y="1257301"/>
            <a:ext cx="7543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795338" y="268605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19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9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19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800100" y="1260872"/>
            <a:ext cx="3634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E78544"/>
              </a:buClr>
              <a:buSzPts val="1800"/>
              <a:buNone/>
              <a:defRPr b="0" sz="1800">
                <a:solidFill>
                  <a:srgbClr val="E78544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4" name="Google Shape;114;p20"/>
          <p:cNvSpPr txBox="1"/>
          <p:nvPr>
            <p:ph idx="2" type="body"/>
          </p:nvPr>
        </p:nvSpPr>
        <p:spPr>
          <a:xfrm>
            <a:off x="800100" y="1878806"/>
            <a:ext cx="3634800" cy="26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5" name="Google Shape;115;p20"/>
          <p:cNvSpPr txBox="1"/>
          <p:nvPr>
            <p:ph idx="3" type="body"/>
          </p:nvPr>
        </p:nvSpPr>
        <p:spPr>
          <a:xfrm>
            <a:off x="4709160" y="1260872"/>
            <a:ext cx="3634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E78544"/>
              </a:buClr>
              <a:buSzPts val="1800"/>
              <a:buNone/>
              <a:defRPr b="0" sz="1800">
                <a:solidFill>
                  <a:srgbClr val="E78544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6" name="Google Shape;116;p20"/>
          <p:cNvSpPr txBox="1"/>
          <p:nvPr>
            <p:ph idx="4" type="body"/>
          </p:nvPr>
        </p:nvSpPr>
        <p:spPr>
          <a:xfrm>
            <a:off x="4709160" y="1878806"/>
            <a:ext cx="3634800" cy="26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20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0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20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21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1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1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5943600" y="628650"/>
            <a:ext cx="2743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Impact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descr="An empty placeholder to add an image. Click on the placeholder and select the image that you wish to add" id="16" name="Google Shape;16;p3"/>
          <p:cNvSpPr/>
          <p:nvPr>
            <p:ph idx="2" type="pic"/>
          </p:nvPr>
        </p:nvSpPr>
        <p:spPr>
          <a:xfrm>
            <a:off x="0" y="0"/>
            <a:ext cx="54291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5943601" y="2343150"/>
            <a:ext cx="27432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>
            <a:off x="5429250" y="0"/>
            <a:ext cx="171600" cy="5143500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2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2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 rot="5400000">
            <a:off x="2943150" y="-885750"/>
            <a:ext cx="3257700" cy="75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23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 rot="5400000">
            <a:off x="5537550" y="1708594"/>
            <a:ext cx="42411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 rot="5400000">
            <a:off x="1680000" y="-605906"/>
            <a:ext cx="4241100" cy="60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4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800100" y="1257300"/>
            <a:ext cx="75438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0" y="0"/>
            <a:ext cx="5600700" cy="5143500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5943600" y="628650"/>
            <a:ext cx="2743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Impact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57200" y="628650"/>
            <a:ext cx="46293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1pPr>
            <a:lvl2pPr indent="-32385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/>
            </a:lvl3pPr>
            <a:lvl4pPr indent="-3048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4pPr>
            <a:lvl5pPr indent="-3048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5pPr>
            <a:lvl6pPr indent="-32385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5943602" y="2343150"/>
            <a:ext cx="27432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800100" y="1257301"/>
            <a:ext cx="36348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2" type="body"/>
          </p:nvPr>
        </p:nvSpPr>
        <p:spPr>
          <a:xfrm>
            <a:off x="4709160" y="1257301"/>
            <a:ext cx="36348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795338" y="1257301"/>
            <a:ext cx="7543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mpact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795338" y="268605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1" type="body"/>
          </p:nvPr>
        </p:nvSpPr>
        <p:spPr>
          <a:xfrm>
            <a:off x="800100" y="1260872"/>
            <a:ext cx="3634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E78544"/>
              </a:buClr>
              <a:buSzPts val="1800"/>
              <a:buNone/>
              <a:defRPr b="0" sz="1800">
                <a:solidFill>
                  <a:srgbClr val="E78544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6" name="Google Shape;46;p8"/>
          <p:cNvSpPr txBox="1"/>
          <p:nvPr>
            <p:ph idx="2" type="body"/>
          </p:nvPr>
        </p:nvSpPr>
        <p:spPr>
          <a:xfrm>
            <a:off x="800100" y="1878806"/>
            <a:ext cx="3634800" cy="26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3" type="body"/>
          </p:nvPr>
        </p:nvSpPr>
        <p:spPr>
          <a:xfrm>
            <a:off x="4709160" y="1260872"/>
            <a:ext cx="3634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E78544"/>
              </a:buClr>
              <a:buSzPts val="1800"/>
              <a:buNone/>
              <a:defRPr b="0" sz="1800">
                <a:solidFill>
                  <a:srgbClr val="E78544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8" name="Google Shape;48;p8"/>
          <p:cNvSpPr txBox="1"/>
          <p:nvPr>
            <p:ph idx="4" type="body"/>
          </p:nvPr>
        </p:nvSpPr>
        <p:spPr>
          <a:xfrm>
            <a:off x="4709160" y="1878806"/>
            <a:ext cx="3634800" cy="26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Impact"/>
              <a:buNone/>
              <a:defRPr b="0" i="0" sz="27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00100" y="1257300"/>
            <a:ext cx="75438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800100" y="228600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Impact"/>
              <a:buNone/>
              <a:defRPr b="0" i="0" sz="27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5" name="Google Shape;75;p13"/>
          <p:cNvSpPr txBox="1"/>
          <p:nvPr>
            <p:ph idx="1" type="body"/>
          </p:nvPr>
        </p:nvSpPr>
        <p:spPr>
          <a:xfrm>
            <a:off x="800100" y="1257300"/>
            <a:ext cx="7543800" cy="3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803189" y="4794422"/>
            <a:ext cx="53118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6400800" y="4794422"/>
            <a:ext cx="971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idx="12" type="sldNum"/>
          </p:nvPr>
        </p:nvSpPr>
        <p:spPr>
          <a:xfrm>
            <a:off x="7543800" y="4794422"/>
            <a:ext cx="8001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Relationship Id="rId4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7.jpg"/><Relationship Id="rId5" Type="http://schemas.openxmlformats.org/officeDocument/2006/relationships/image" Target="../media/image6.jpg"/><Relationship Id="rId6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jp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ctrTitle"/>
          </p:nvPr>
        </p:nvSpPr>
        <p:spPr>
          <a:xfrm>
            <a:off x="4229100" y="1634350"/>
            <a:ext cx="411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mpact"/>
              <a:buNone/>
            </a:pPr>
            <a:r>
              <a:rPr lang="en"/>
              <a:t>Shooting Stars:</a:t>
            </a:r>
            <a:endParaRPr/>
          </a:p>
        </p:txBody>
      </p:sp>
      <p:sp>
        <p:nvSpPr>
          <p:cNvPr id="146" name="Google Shape;146;p25"/>
          <p:cNvSpPr txBox="1"/>
          <p:nvPr>
            <p:ph idx="1" type="subTitle"/>
          </p:nvPr>
        </p:nvSpPr>
        <p:spPr>
          <a:xfrm>
            <a:off x="4229100" y="2320150"/>
            <a:ext cx="4763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C09F"/>
              </a:buClr>
              <a:buSzPts val="1800"/>
              <a:buNone/>
            </a:pPr>
            <a:r>
              <a:rPr lang="en"/>
              <a:t>Analyzing NBA Player and Game Statistics</a:t>
            </a:r>
            <a:endParaRPr/>
          </a:p>
        </p:txBody>
      </p:sp>
      <p:sp>
        <p:nvSpPr>
          <p:cNvPr id="147" name="Google Shape;147;p25"/>
          <p:cNvSpPr txBox="1"/>
          <p:nvPr/>
        </p:nvSpPr>
        <p:spPr>
          <a:xfrm>
            <a:off x="317875" y="297050"/>
            <a:ext cx="88434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Libre Franklin Medium"/>
                <a:ea typeface="Libre Franklin Medium"/>
                <a:cs typeface="Libre Franklin Medium"/>
                <a:sym typeface="Libre Franklin Medium"/>
              </a:rPr>
              <a:t>G</a:t>
            </a:r>
            <a:r>
              <a:rPr lang="en" sz="1600" u="sng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Group 10:</a:t>
            </a:r>
            <a:endParaRPr b="1" sz="1600" u="sng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ibre Franklin Medium"/>
              <a:buChar char="-"/>
            </a:pPr>
            <a:r>
              <a:rPr lang="en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Jasper (Bowen Pang)</a:t>
            </a:r>
            <a:endParaRPr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ibre Franklin Medium"/>
              <a:buChar char="-"/>
            </a:pPr>
            <a:r>
              <a:rPr lang="en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Aditya Parmar</a:t>
            </a:r>
            <a:endParaRPr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ibre Franklin Medium"/>
              <a:buChar char="-"/>
            </a:pPr>
            <a:r>
              <a:rPr lang="en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Tom Bui</a:t>
            </a:r>
            <a:endParaRPr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ibre Franklin Medium"/>
              <a:buChar char="-"/>
            </a:pPr>
            <a:r>
              <a:rPr lang="en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Tejas Sharma</a:t>
            </a:r>
            <a:endParaRPr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2563" y="2679425"/>
            <a:ext cx="3203626" cy="23742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8" name="Google Shape;20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2575" y="206456"/>
            <a:ext cx="3203626" cy="2402719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9" name="Google Shape;209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435600"/>
            <a:ext cx="4814076" cy="27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4"/>
          <p:cNvSpPr txBox="1"/>
          <p:nvPr/>
        </p:nvSpPr>
        <p:spPr>
          <a:xfrm>
            <a:off x="217175" y="284500"/>
            <a:ext cx="4379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Dramatic Change in Playstyle:</a:t>
            </a:r>
            <a:endParaRPr b="1" sz="2000" u="sng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Raining threes in NBA</a:t>
            </a:r>
            <a:endParaRPr b="1" sz="15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11" name="Google Shape;211;p34"/>
          <p:cNvSpPr txBox="1"/>
          <p:nvPr/>
        </p:nvSpPr>
        <p:spPr>
          <a:xfrm>
            <a:off x="217175" y="1045250"/>
            <a:ext cx="4566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Field Goal: is a basket scored on any shot or tap, worth two or three points depending on the distance of the attempt from the basket.</a:t>
            </a:r>
            <a:endParaRPr sz="10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Data Period: 2011-2021</a:t>
            </a:r>
            <a:endParaRPr sz="10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3-Point Shooting % = (3-Point Made/3-Point Attempted)*100%</a:t>
            </a:r>
            <a:endParaRPr sz="10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3-Point Attempted % = (3-Point Attempted/Field Goal Attempted)*100%</a:t>
            </a:r>
            <a:endParaRPr sz="10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150" y="941502"/>
            <a:ext cx="5106050" cy="3829525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217" name="Google Shape;217;p35"/>
          <p:cNvCxnSpPr/>
          <p:nvPr/>
        </p:nvCxnSpPr>
        <p:spPr>
          <a:xfrm flipH="1" rot="10800000">
            <a:off x="484225" y="2657850"/>
            <a:ext cx="5789700" cy="709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18" name="Google Shape;218;p35"/>
          <p:cNvSpPr/>
          <p:nvPr/>
        </p:nvSpPr>
        <p:spPr>
          <a:xfrm>
            <a:off x="6431475" y="1325200"/>
            <a:ext cx="2433000" cy="17763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mic Sans MS"/>
                <a:ea typeface="Comic Sans MS"/>
                <a:cs typeface="Comic Sans MS"/>
                <a:sym typeface="Comic Sans MS"/>
              </a:rPr>
              <a:t>Is it obvious that there is a strong correlation or nah?</a:t>
            </a:r>
            <a:endParaRPr sz="1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19" name="Google Shape;21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4225" y="3422750"/>
            <a:ext cx="1720751" cy="1720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5"/>
          <p:cNvSpPr txBox="1"/>
          <p:nvPr/>
        </p:nvSpPr>
        <p:spPr>
          <a:xfrm>
            <a:off x="808575" y="194650"/>
            <a:ext cx="5622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Correlation between Seasons and Points </a:t>
            </a:r>
            <a:endParaRPr b="1" sz="2000" u="sng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 u="sng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(each dot stands for the points scored by one team per game )</a:t>
            </a:r>
            <a:endParaRPr sz="500"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850" y="1099325"/>
            <a:ext cx="5368100" cy="3578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6"/>
          <p:cNvPicPr preferRelativeResize="0"/>
          <p:nvPr/>
        </p:nvPicPr>
        <p:blipFill rotWithShape="1">
          <a:blip r:embed="rId4">
            <a:alphaModFix/>
          </a:blip>
          <a:srcRect b="0" l="11296" r="8869" t="0"/>
          <a:stretch/>
        </p:blipFill>
        <p:spPr>
          <a:xfrm>
            <a:off x="6094325" y="2863075"/>
            <a:ext cx="3049675" cy="2280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6"/>
          <p:cNvSpPr txBox="1"/>
          <p:nvPr/>
        </p:nvSpPr>
        <p:spPr>
          <a:xfrm>
            <a:off x="381850" y="247075"/>
            <a:ext cx="8175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 u="sng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Correlation between 3-Point Shots and Team Avg Points </a:t>
            </a:r>
            <a:endParaRPr b="1" sz="1700" u="sng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 u="sng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with Fitted Linear Regression Line</a:t>
            </a:r>
            <a:endParaRPr b="1" sz="1700" u="sng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28" name="Google Shape;228;p36"/>
          <p:cNvSpPr txBox="1"/>
          <p:nvPr/>
        </p:nvSpPr>
        <p:spPr>
          <a:xfrm>
            <a:off x="5879300" y="1323025"/>
            <a:ext cx="28674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ibre Franklin Medium"/>
              <a:buChar char="-"/>
            </a:pPr>
            <a:r>
              <a:rPr lang="en" sz="13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Strong positive relationship between two variables w/ correlation coefficient of 0.8</a:t>
            </a:r>
            <a:endParaRPr sz="13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ibre Franklin Medium"/>
              <a:buChar char="-"/>
            </a:pPr>
            <a:r>
              <a:rPr lang="en" sz="13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The R² is equal to 0.7</a:t>
            </a:r>
            <a:endParaRPr sz="13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7"/>
          <p:cNvSpPr txBox="1"/>
          <p:nvPr/>
        </p:nvSpPr>
        <p:spPr>
          <a:xfrm>
            <a:off x="6206175" y="4240475"/>
            <a:ext cx="2438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THANK YOU!</a:t>
            </a:r>
            <a:endParaRPr sz="23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498525" y="1057925"/>
            <a:ext cx="68319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80197"/>
              <a:buFont typeface="Impact"/>
              <a:buNone/>
            </a:pPr>
            <a:r>
              <a:rPr lang="en" sz="3366"/>
              <a:t>Objectives for Data Analysis</a:t>
            </a:r>
            <a:endParaRPr sz="3366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Impact"/>
              <a:buNone/>
            </a:pPr>
            <a:r>
              <a:t/>
            </a:r>
            <a:endParaRPr/>
          </a:p>
        </p:txBody>
      </p:sp>
      <p:sp>
        <p:nvSpPr>
          <p:cNvPr id="153" name="Google Shape;153;p26"/>
          <p:cNvSpPr txBox="1"/>
          <p:nvPr/>
        </p:nvSpPr>
        <p:spPr>
          <a:xfrm>
            <a:off x="694425" y="2252975"/>
            <a:ext cx="70581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To better understand how the NBA evolves over the years by analyzing two  key parts, NBA </a:t>
            </a:r>
            <a:r>
              <a:rPr lang="en" sz="20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player</a:t>
            </a:r>
            <a:r>
              <a:rPr lang="en" sz="20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 </a:t>
            </a:r>
            <a:r>
              <a:rPr lang="en" sz="20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demographic</a:t>
            </a:r>
            <a:r>
              <a:rPr lang="en" sz="20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 trends and overall playstyle change.</a:t>
            </a:r>
            <a:endParaRPr sz="20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5943600" y="628650"/>
            <a:ext cx="2743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Impact"/>
              <a:buNone/>
            </a:pPr>
            <a:r>
              <a:rPr lang="en"/>
              <a:t>Tejas</a:t>
            </a:r>
            <a:endParaRPr/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8"/>
          <p:cNvPicPr preferRelativeResize="0"/>
          <p:nvPr/>
        </p:nvPicPr>
        <p:blipFill rotWithShape="1">
          <a:blip r:embed="rId3">
            <a:alphaModFix/>
          </a:blip>
          <a:srcRect b="14029" l="7038" r="11687" t="8070"/>
          <a:stretch/>
        </p:blipFill>
        <p:spPr>
          <a:xfrm>
            <a:off x="68498" y="102175"/>
            <a:ext cx="2576853" cy="24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8"/>
          <p:cNvPicPr preferRelativeResize="0"/>
          <p:nvPr/>
        </p:nvPicPr>
        <p:blipFill rotWithShape="1">
          <a:blip r:embed="rId4">
            <a:alphaModFix/>
          </a:blip>
          <a:srcRect b="14906" l="8935" r="11712" t="8176"/>
          <a:stretch/>
        </p:blipFill>
        <p:spPr>
          <a:xfrm>
            <a:off x="174675" y="2571742"/>
            <a:ext cx="2530575" cy="2452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 rotWithShape="1">
          <a:blip r:embed="rId5">
            <a:alphaModFix/>
          </a:blip>
          <a:srcRect b="13467" l="8900" r="9818" t="7217"/>
          <a:stretch/>
        </p:blipFill>
        <p:spPr>
          <a:xfrm>
            <a:off x="2897425" y="1296788"/>
            <a:ext cx="2612900" cy="254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85200" y="1296800"/>
            <a:ext cx="3558800" cy="384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 txBox="1"/>
          <p:nvPr/>
        </p:nvSpPr>
        <p:spPr>
          <a:xfrm>
            <a:off x="5585200" y="34700"/>
            <a:ext cx="35589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ibre Franklin Medium"/>
                <a:ea typeface="Libre Franklin Medium"/>
                <a:cs typeface="Libre Franklin Medium"/>
                <a:sym typeface="Libre Franklin Medium"/>
              </a:rPr>
              <a:t># Desired Height Avg &gt; 200cms</a:t>
            </a:r>
            <a:endParaRPr sz="1300"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ibre Franklin Medium"/>
                <a:ea typeface="Libre Franklin Medium"/>
                <a:cs typeface="Libre Franklin Medium"/>
                <a:sym typeface="Libre Franklin Medium"/>
              </a:rPr>
              <a:t># Desired Weight Avg &lt; 98 kgs</a:t>
            </a:r>
            <a:endParaRPr sz="1300"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ibre Franklin Medium"/>
                <a:ea typeface="Libre Franklin Medium"/>
                <a:cs typeface="Libre Franklin Medium"/>
                <a:sym typeface="Libre Franklin Medium"/>
              </a:rPr>
              <a:t># Desired Age Avg Between    25~30 years</a:t>
            </a:r>
            <a:endParaRPr sz="1300"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825" y="1072162"/>
            <a:ext cx="7785475" cy="328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6474" y="157250"/>
            <a:ext cx="1092225" cy="216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937150" y="226700"/>
            <a:ext cx="7543800" cy="5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Impact"/>
              <a:buNone/>
            </a:pPr>
            <a:r>
              <a:rPr b="1" lang="en" u="sng">
                <a:latin typeface="Libre Franklin"/>
                <a:ea typeface="Libre Franklin"/>
                <a:cs typeface="Libre Franklin"/>
                <a:sym typeface="Libre Franklin"/>
              </a:rPr>
              <a:t>Correlation between Player’s Height and Weight</a:t>
            </a:r>
            <a:endParaRPr b="1" u="sng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5" name="Google Shape;185;p31"/>
          <p:cNvSpPr txBox="1"/>
          <p:nvPr/>
        </p:nvSpPr>
        <p:spPr>
          <a:xfrm>
            <a:off x="4823675" y="1267850"/>
            <a:ext cx="41532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ibre Franklin Medium"/>
              <a:buChar char="-"/>
            </a:pPr>
            <a:r>
              <a:rPr lang="en" sz="1800">
                <a:solidFill>
                  <a:srgbClr val="FFFFF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Correlation in between top player’s height and weight is 0.93 !!</a:t>
            </a:r>
            <a:endParaRPr sz="1800">
              <a:solidFill>
                <a:srgbClr val="FFFFF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ibre Franklin Medium"/>
              <a:buChar char="-"/>
            </a:pPr>
            <a:r>
              <a:rPr lang="en" sz="1800">
                <a:solidFill>
                  <a:srgbClr val="FFFFF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Strong positive relationship between two variables.</a:t>
            </a:r>
            <a:endParaRPr sz="1800">
              <a:solidFill>
                <a:srgbClr val="FFFFF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275" y="1267850"/>
            <a:ext cx="4609400" cy="345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7550" y="3421625"/>
            <a:ext cx="1566451" cy="172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/>
        </p:nvSpPr>
        <p:spPr>
          <a:xfrm>
            <a:off x="2026800" y="141425"/>
            <a:ext cx="509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Comparison of Youngest vs. Oldest Players</a:t>
            </a:r>
            <a:endParaRPr b="1" sz="1800" u="sng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93" name="Google Shape;193;p32"/>
          <p:cNvPicPr preferRelativeResize="0"/>
          <p:nvPr/>
        </p:nvPicPr>
        <p:blipFill rotWithShape="1">
          <a:blip r:embed="rId3">
            <a:alphaModFix/>
          </a:blip>
          <a:srcRect b="0" l="3418" r="5173" t="4979"/>
          <a:stretch/>
        </p:blipFill>
        <p:spPr>
          <a:xfrm>
            <a:off x="238625" y="901425"/>
            <a:ext cx="4923901" cy="3915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2"/>
          <p:cNvSpPr txBox="1"/>
          <p:nvPr/>
        </p:nvSpPr>
        <p:spPr>
          <a:xfrm>
            <a:off x="5382100" y="1405200"/>
            <a:ext cx="35439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ibre Franklin Medium"/>
              <a:buChar char="-"/>
            </a:pPr>
            <a:r>
              <a:rPr lang="en" sz="16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Younger players may have better physical attributes can give them an advantage.</a:t>
            </a:r>
            <a:endParaRPr sz="16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ibre Franklin Medium"/>
              <a:buChar char="-"/>
            </a:pPr>
            <a:r>
              <a:rPr lang="en" sz="16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Older players may experience declines in physical performance, which can impact their ability to score the goals. </a:t>
            </a:r>
            <a:endParaRPr sz="16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ibre Franklin Medium"/>
              <a:buChar char="-"/>
            </a:pPr>
            <a:r>
              <a:rPr lang="en" sz="16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Other factors like skill level, position and team strategy.</a:t>
            </a:r>
            <a:endParaRPr sz="16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/>
        </p:nvSpPr>
        <p:spPr>
          <a:xfrm>
            <a:off x="2563175" y="2224575"/>
            <a:ext cx="47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ibre Franklin Medium"/>
                <a:ea typeface="Libre Franklin Medium"/>
                <a:cs typeface="Libre Franklin Medium"/>
                <a:sym typeface="Libre Franklin Medium"/>
              </a:rPr>
              <a:t>THANK YOU</a:t>
            </a:r>
            <a:endParaRPr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pic>
        <p:nvPicPr>
          <p:cNvPr id="200" name="Google Shape;200;p33"/>
          <p:cNvPicPr preferRelativeResize="0"/>
          <p:nvPr/>
        </p:nvPicPr>
        <p:blipFill rotWithShape="1">
          <a:blip r:embed="rId3">
            <a:alphaModFix/>
          </a:blip>
          <a:srcRect b="9066" l="16796" r="13390" t="7911"/>
          <a:stretch/>
        </p:blipFill>
        <p:spPr>
          <a:xfrm>
            <a:off x="394625" y="956825"/>
            <a:ext cx="4049125" cy="361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3"/>
          <p:cNvSpPr txBox="1"/>
          <p:nvPr/>
        </p:nvSpPr>
        <p:spPr>
          <a:xfrm>
            <a:off x="1794050" y="229775"/>
            <a:ext cx="5090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Contribution of different countries</a:t>
            </a:r>
            <a:endParaRPr b="1" sz="2000" u="sng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02" name="Google Shape;202;p33"/>
          <p:cNvSpPr txBox="1"/>
          <p:nvPr/>
        </p:nvSpPr>
        <p:spPr>
          <a:xfrm>
            <a:off x="4745800" y="1223575"/>
            <a:ext cx="42774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 Medium"/>
              <a:buChar char="-"/>
            </a:pPr>
            <a:r>
              <a:rPr lang="en" sz="18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United States is major contributor to the NBA is not surprising.</a:t>
            </a:r>
            <a:endParaRPr sz="18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 Medium"/>
              <a:buChar char="-"/>
            </a:pPr>
            <a:r>
              <a:rPr lang="en" sz="18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France, Canada, Brazil and Australia producing more NBA talent in recent years.</a:t>
            </a:r>
            <a:endParaRPr sz="18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 Medium"/>
              <a:buChar char="-"/>
            </a:pPr>
            <a:r>
              <a:rPr lang="en" sz="1800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NBA is truly a global sport, with the players from all around the world. </a:t>
            </a:r>
            <a:endParaRPr sz="18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asketball 16x9">
  <a:themeElements>
    <a:clrScheme name="Basketball">
      <a:dk1>
        <a:srgbClr val="000000"/>
      </a:dk1>
      <a:lt1>
        <a:srgbClr val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asketball 16x9">
  <a:themeElements>
    <a:clrScheme name="Basketball">
      <a:dk1>
        <a:srgbClr val="000000"/>
      </a:dk1>
      <a:lt1>
        <a:srgbClr val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